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655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48"/>
      </p:cViewPr>
      <p:guideLst>
        <p:guide orient="horz" pos="217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slide" Target="slides/slide1.xml"  /><Relationship Id="rId20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://simplemaps.com/resources/svg-maps" TargetMode="External"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0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3385185" y="2490281"/>
            <a:ext cx="5431155" cy="1877437"/>
            <a:chOff x="3385184" y="1767838"/>
            <a:chExt cx="5431155" cy="1877437"/>
          </a:xfrm>
        </p:grpSpPr>
        <p:sp>
          <p:nvSpPr>
            <p:cNvPr id="2" name="TextBox 1"/>
            <p:cNvSpPr txBox="1"/>
            <p:nvPr/>
          </p:nvSpPr>
          <p:spPr>
            <a:xfrm>
              <a:off x="3966209" y="1767838"/>
              <a:ext cx="418338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3600">
                  <a:solidFill>
                    <a:schemeClr val="bg1"/>
                  </a:solidFill>
                </a:rPr>
                <a:t>#201804005</a:t>
              </a:r>
              <a:r>
                <a:rPr lang="ko-KR" altLang="en-US" sz="3600">
                  <a:solidFill>
                    <a:schemeClr val="bg1"/>
                  </a:solidFill>
                </a:rPr>
                <a:t> 김민서</a:t>
              </a:r>
              <a:endParaRPr lang="ko-KR" altLang="en-US" sz="3600">
                <a:solidFill>
                  <a:schemeClr val="bg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85184" y="2537279"/>
              <a:ext cx="5431155" cy="110799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RELAY</a:t>
              </a:r>
              <a:r>
                <a:rPr lang="ko-KR" altLang="en-US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 </a:t>
              </a:r>
              <a:r>
                <a:rPr lang="en-US" altLang="ko-KR" sz="66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CHAT</a:t>
              </a:r>
              <a:endParaRPr lang="en-US" altLang="ko-KR" sz="66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2910" y="3465512"/>
            <a:ext cx="5673090" cy="3001327"/>
            <a:chOff x="422910" y="3465512"/>
            <a:chExt cx="567309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422910" y="3708260"/>
              <a:ext cx="5097780" cy="1354217"/>
              <a:chOff x="2380078" y="2021840"/>
              <a:chExt cx="6941510" cy="184400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69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80078" y="2734295"/>
                <a:ext cx="6941509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사용자 인터페이스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31776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서버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552" name="TextBox 551"/>
          <p:cNvSpPr txBox="1"/>
          <p:nvPr/>
        </p:nvSpPr>
        <p:spPr>
          <a:xfrm>
            <a:off x="166656" y="6379501"/>
            <a:ext cx="6958956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1600">
                <a:solidFill>
                  <a:schemeClr val="bg1"/>
                </a:solidFill>
                <a:hlinkClick r:id="rId2"/>
              </a:rPr>
              <a:t>지도 출처 </a:t>
            </a:r>
            <a:r>
              <a:rPr lang="en-US" altLang="ko-KR" sz="1600">
                <a:solidFill>
                  <a:schemeClr val="bg1"/>
                </a:solidFill>
                <a:hlinkClick r:id="rId2"/>
              </a:rPr>
              <a:t>© SimpleMaps.com: http://simplemaps.com/resources/svg-maps</a:t>
            </a:r>
            <a:r>
              <a:rPr lang="en-US" altLang="ko-KR" sz="1600">
                <a:solidFill>
                  <a:schemeClr val="bg1"/>
                </a:solidFill>
              </a:rPr>
              <a:t> </a:t>
            </a:r>
            <a:endParaRPr lang="ko-KR" altLang="en-US" sz="1600">
              <a:solidFill>
                <a:schemeClr val="bg1"/>
              </a:solidFill>
            </a:endParaRPr>
          </a:p>
        </p:txBody>
      </p:sp>
      <p:pic>
        <p:nvPicPr>
          <p:cNvPr id="55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0672" y="1993207"/>
            <a:ext cx="3563740" cy="2409767"/>
          </a:xfrm>
          <a:prstGeom prst="rect">
            <a:avLst/>
          </a:prstGeom>
        </p:spPr>
      </p:pic>
      <p:pic>
        <p:nvPicPr>
          <p:cNvPr id="55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32976" y="2091420"/>
            <a:ext cx="6628077" cy="2338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클라이언트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55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8676" y="1955492"/>
            <a:ext cx="3764677" cy="2292773"/>
          </a:xfrm>
          <a:prstGeom prst="rect">
            <a:avLst/>
          </a:prstGeom>
        </p:spPr>
      </p:pic>
      <p:pic>
        <p:nvPicPr>
          <p:cNvPr id="55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74981" y="1900651"/>
            <a:ext cx="6214453" cy="23832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657909" y="3708260"/>
              <a:ext cx="3595956" cy="1354217"/>
              <a:chOff x="2700069" y="2021840"/>
              <a:chExt cx="4896516" cy="1844002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69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118048" y="2734295"/>
                <a:ext cx="3478536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실행방법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실행방법 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32" name="그룹 31"/>
          <p:cNvGrpSpPr/>
          <p:nvPr/>
        </p:nvGrpSpPr>
        <p:grpSpPr>
          <a:xfrm rot="0">
            <a:off x="1577400" y="1564640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3" name="직사각형 3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1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08300" y="1849800"/>
              <a:ext cx="4573964" cy="63622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클라이언트 서버 연결 </a:t>
              </a:r>
              <a:endParaRPr lang="ko-KR" altLang="en-US" sz="360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 rot="0">
            <a:off x="1577400" y="3145793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38" name="직사각형 37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00291" y="1757468"/>
              <a:ext cx="527710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2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08300" y="1849800"/>
              <a:ext cx="6917114" cy="63622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다른 클라이언트에게 메시지 전송 </a:t>
              </a:r>
              <a:endParaRPr lang="ko-KR" altLang="en-US" sz="360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 rot="0">
            <a:off x="1574800" y="4726946"/>
            <a:ext cx="9037200" cy="1155694"/>
            <a:chOff x="1186299" y="1595120"/>
            <a:chExt cx="9037200" cy="1155694"/>
          </a:xfrm>
          <a:solidFill>
            <a:schemeClr val="accent1"/>
          </a:solidFill>
        </p:grpSpPr>
        <p:sp>
          <p:nvSpPr>
            <p:cNvPr id="43" name="직사각형 42"/>
            <p:cNvSpPr/>
            <p:nvPr/>
          </p:nvSpPr>
          <p:spPr>
            <a:xfrm>
              <a:off x="1186299" y="1595120"/>
              <a:ext cx="1155694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570598" y="1595120"/>
              <a:ext cx="7652901" cy="115569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00291" y="1757468"/>
              <a:ext cx="517223" cy="830997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altLang="ko-KR" sz="4800" b="1">
                  <a:solidFill>
                    <a:schemeClr val="bg1"/>
                  </a:solidFill>
                </a:rPr>
                <a:t>3</a:t>
              </a:r>
              <a:endParaRPr lang="ko-KR" altLang="en-US" sz="4800" b="1">
                <a:solidFill>
                  <a:schemeClr val="bg1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908300" y="1849800"/>
              <a:ext cx="2662039" cy="63621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3600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메시지 확인 </a:t>
              </a:r>
              <a:endParaRPr lang="en-US" altLang="ko-KR" sz="3600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85085" y="3013501"/>
            <a:ext cx="704088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경청해주셔서 감사합니다</a:t>
            </a:r>
            <a:r>
              <a:rPr lang="en-US" altLang="ko-KR" sz="4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.</a:t>
            </a:r>
            <a:endParaRPr lang="ko-KR" altLang="en-US" sz="48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7860" b="78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1976119" y="1225788"/>
            <a:ext cx="3175001" cy="448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A table of 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976118" y="382062"/>
            <a:ext cx="3175001" cy="635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목차</a:t>
            </a:r>
            <a:endParaRPr lang="ko-KR" altLang="en-US" sz="36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191929" y="2525186"/>
            <a:ext cx="2357086" cy="511384"/>
            <a:chOff x="1191929" y="2733040"/>
            <a:chExt cx="2357086" cy="511384"/>
          </a:xfrm>
        </p:grpSpPr>
        <p:sp>
          <p:nvSpPr>
            <p:cNvPr id="6" name="TextBox 5"/>
            <p:cNvSpPr txBox="1"/>
            <p:nvPr/>
          </p:nvSpPr>
          <p:spPr>
            <a:xfrm>
              <a:off x="1191929" y="2733040"/>
              <a:ext cx="784189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#1,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6118" y="2733040"/>
              <a:ext cx="1572897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프로토콜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1191929" y="3515806"/>
            <a:ext cx="2014186" cy="511364"/>
            <a:chOff x="1191929" y="2733040"/>
            <a:chExt cx="2014186" cy="511364"/>
          </a:xfrm>
        </p:grpSpPr>
        <p:sp>
          <p:nvSpPr>
            <p:cNvPr id="10" name="TextBox 9"/>
            <p:cNvSpPr txBox="1"/>
            <p:nvPr/>
          </p:nvSpPr>
          <p:spPr>
            <a:xfrm>
              <a:off x="1191929" y="2733040"/>
              <a:ext cx="784189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#2,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76118" y="2733040"/>
              <a:ext cx="1229997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서비스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1191929" y="4506426"/>
            <a:ext cx="3842986" cy="511344"/>
            <a:chOff x="1191929" y="2733040"/>
            <a:chExt cx="3842986" cy="511344"/>
          </a:xfrm>
        </p:grpSpPr>
        <p:sp>
          <p:nvSpPr>
            <p:cNvPr id="13" name="TextBox 12"/>
            <p:cNvSpPr txBox="1"/>
            <p:nvPr/>
          </p:nvSpPr>
          <p:spPr>
            <a:xfrm>
              <a:off x="1191929" y="2733040"/>
              <a:ext cx="784189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#3,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118" y="2733040"/>
              <a:ext cx="3058797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사용자 인터페이스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1191929" y="5497046"/>
            <a:ext cx="2357086" cy="511324"/>
            <a:chOff x="1191929" y="2733040"/>
            <a:chExt cx="2357086" cy="511324"/>
          </a:xfrm>
        </p:grpSpPr>
        <p:sp>
          <p:nvSpPr>
            <p:cNvPr id="16" name="TextBox 15"/>
            <p:cNvSpPr txBox="1"/>
            <p:nvPr/>
          </p:nvSpPr>
          <p:spPr>
            <a:xfrm>
              <a:off x="1191929" y="2733040"/>
              <a:ext cx="784189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#4,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76118" y="2733040"/>
              <a:ext cx="1572897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실행방법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5480" b="9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 rot="0">
              <a:off x="657908" y="3708260"/>
              <a:ext cx="3595956" cy="1354217"/>
              <a:chOff x="2700069" y="2021840"/>
              <a:chExt cx="4896517" cy="184400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700069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1,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4118047" y="2734295"/>
                <a:ext cx="3465568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프로토콜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프로토콜 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0744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메시지 전송  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1478279" y="4419597"/>
            <a:ext cx="2092960" cy="902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 </a:t>
            </a:r>
            <a:r>
              <a:rPr lang="en-US" altLang="ko-KR" b="1"/>
              <a:t>SendMessage()</a:t>
            </a:r>
            <a:endParaRPr lang="en-US" altLang="ko-KR" b="1"/>
          </a:p>
          <a:p>
            <a:pPr algn="ctr">
              <a:defRPr/>
            </a:pPr>
            <a:endParaRPr lang="en-US" altLang="ko-KR" b="1"/>
          </a:p>
          <a:p>
            <a:pPr algn="ctr">
              <a:defRPr/>
            </a:pPr>
            <a:endParaRPr lang="en-US" altLang="ko-KR" b="1"/>
          </a:p>
        </p:txBody>
      </p:sp>
      <p:cxnSp>
        <p:nvCxnSpPr>
          <p:cNvPr id="11" name="직선 연결선 10"/>
          <p:cNvCxnSpPr/>
          <p:nvPr/>
        </p:nvCxnSpPr>
        <p:spPr>
          <a:xfrm>
            <a:off x="215392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59232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 메시지 확인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4963159" y="4419597"/>
            <a:ext cx="2092960" cy="331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 b="1"/>
              <a:t>SendMessageView()</a:t>
            </a:r>
            <a:endParaRPr lang="en-US" altLang="ko-KR" sz="1600" b="1"/>
          </a:p>
        </p:txBody>
      </p:sp>
      <p:cxnSp>
        <p:nvCxnSpPr>
          <p:cNvPr id="17" name="직선 연결선 16"/>
          <p:cNvCxnSpPr/>
          <p:nvPr/>
        </p:nvCxnSpPr>
        <p:spPr>
          <a:xfrm>
            <a:off x="563880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8077200" y="1249680"/>
            <a:ext cx="2834638" cy="28346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/>
              <a:t>서버에 접속 중인 </a:t>
            </a:r>
            <a:endParaRPr lang="ko-KR" altLang="en-US"/>
          </a:p>
          <a:p>
            <a:pPr algn="ctr">
              <a:defRPr/>
            </a:pPr>
            <a:r>
              <a:rPr lang="ko-KR" altLang="en-US"/>
              <a:t>클라이언트 조회 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 flipH="1">
            <a:off x="8448039" y="4419597"/>
            <a:ext cx="2092960" cy="541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1500" b="1"/>
              <a:t>ShowCurrentClient()</a:t>
            </a:r>
            <a:endParaRPr lang="en-US" altLang="en-US" sz="1500" b="1"/>
          </a:p>
          <a:p>
            <a:pPr algn="ctr">
              <a:defRPr/>
            </a:pPr>
            <a:r>
              <a:rPr lang="en-US" altLang="en-US" sz="1500" b="1"/>
              <a:t> ShowAccessLog()</a:t>
            </a:r>
            <a:endParaRPr lang="en-US" altLang="en-US" sz="1500" b="1"/>
          </a:p>
        </p:txBody>
      </p:sp>
      <p:cxnSp>
        <p:nvCxnSpPr>
          <p:cNvPr id="22" name="직선 연결선 21"/>
          <p:cNvCxnSpPr/>
          <p:nvPr/>
        </p:nvCxnSpPr>
        <p:spPr>
          <a:xfrm>
            <a:off x="9123680" y="499872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2" name="양쪽 대괄호 1"/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>
                <a:gd name="adj" fmla="val 16667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700">
                  <a:solidFill>
                    <a:schemeClr val="lt1"/>
                  </a:solidFill>
                </a:rPr>
                <a:t>C:</a:t>
              </a:r>
              <a:r>
                <a:rPr lang="ko-KR" altLang="en-US" sz="2700">
                  <a:solidFill>
                    <a:schemeClr val="lt1"/>
                  </a:solidFill>
                </a:rPr>
                <a:t> </a:t>
              </a:r>
              <a:r>
                <a:rPr lang="en-US" altLang="en-US" sz="2700">
                  <a:solidFill>
                    <a:schemeClr val="lt1"/>
                  </a:solidFill>
                </a:rPr>
                <a:t>string.Format("{0}&lt;{1}&gt;", receiver, message);</a:t>
              </a:r>
              <a:endParaRPr lang="en-US" altLang="en-US" sz="2700">
                <a:solidFill>
                  <a:schemeClr val="lt1"/>
                </a:solidFill>
              </a:endParaRPr>
            </a:p>
            <a:p>
              <a:pPr algn="ctr">
                <a:defRPr/>
              </a:pPr>
              <a:r>
                <a:rPr lang="en-US" altLang="ko-KR" sz="3500">
                  <a:solidFill>
                    <a:schemeClr val="lt1"/>
                  </a:solidFill>
                </a:rPr>
                <a:t>   </a:t>
              </a:r>
              <a:r>
                <a:rPr lang="en-US" altLang="ko-KR" sz="2700">
                  <a:solidFill>
                    <a:schemeClr val="lt1"/>
                  </a:solidFill>
                </a:rPr>
                <a:t> S: SendMsgToClient((List&lt;string&gt; msgList, string sender)) </a:t>
              </a:r>
              <a:endParaRPr lang="en-US" altLang="ko-KR" sz="2700">
                <a:solidFill>
                  <a:schemeClr val="lt1"/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795010" y="2921168"/>
              <a:ext cx="506730" cy="10012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en-US" altLang="ko-KR" sz="6000">
                <a:solidFill>
                  <a:schemeClr val="bg1"/>
                </a:solidFill>
              </a:endParaRPr>
            </a:p>
          </p:txBody>
        </p:sp>
      </p:grpSp>
      <p:sp>
        <p:nvSpPr>
          <p:cNvPr id="5" name="TextBox 8"/>
          <p:cNvSpPr txBox="1"/>
          <p:nvPr/>
        </p:nvSpPr>
        <p:spPr>
          <a:xfrm flipH="1">
            <a:off x="693109" y="712569"/>
            <a:ext cx="5547567" cy="695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lt1"/>
                </a:solidFill>
              </a:rPr>
              <a:t>SendMessage()</a:t>
            </a:r>
            <a:r>
              <a:rPr lang="ko-KR" altLang="en-US" sz="2000" b="1">
                <a:solidFill>
                  <a:schemeClr val="lt1"/>
                </a:solidFill>
              </a:rPr>
              <a:t>      </a:t>
            </a:r>
            <a:r>
              <a:rPr lang="ko-KR" altLang="en-US" sz="2000">
                <a:solidFill>
                  <a:schemeClr val="lt1"/>
                </a:solidFill>
              </a:rPr>
              <a:t>클라이언트간</a:t>
            </a:r>
            <a:r>
              <a:rPr lang="en-US" altLang="ko-KR" sz="2000">
                <a:solidFill>
                  <a:schemeClr val="lt1"/>
                </a:solidFill>
              </a:rPr>
              <a:t> </a:t>
            </a:r>
            <a:r>
              <a:rPr lang="ko-KR" altLang="en-US" sz="2000">
                <a:solidFill>
                  <a:schemeClr val="lt1"/>
                </a:solidFill>
              </a:rPr>
              <a:t>메시지 전송</a:t>
            </a:r>
            <a:endParaRPr lang="ko-KR" altLang="en-US" sz="2000">
              <a:solidFill>
                <a:schemeClr val="lt1"/>
              </a:solidFill>
            </a:endParaRPr>
          </a:p>
          <a:p>
            <a:pPr algn="ctr">
              <a:defRPr/>
            </a:pPr>
            <a:endParaRPr lang="en-US" altLang="ko-KR" sz="2000" b="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0">
            <a:off x="868680" y="2192020"/>
            <a:ext cx="10454640" cy="2473960"/>
            <a:chOff x="868680" y="2192020"/>
            <a:chExt cx="10454640" cy="2473960"/>
          </a:xfrm>
        </p:grpSpPr>
        <p:sp>
          <p:nvSpPr>
            <p:cNvPr id="3" name="양쪽 대괄호 2"/>
            <p:cNvSpPr/>
            <p:nvPr/>
          </p:nvSpPr>
          <p:spPr>
            <a:xfrm>
              <a:off x="868680" y="2192020"/>
              <a:ext cx="10454640" cy="2473960"/>
            </a:xfrm>
            <a:prstGeom prst="bracketPair">
              <a:avLst>
                <a:gd name="adj" fmla="val 16667"/>
              </a:avLst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95010" y="2921168"/>
              <a:ext cx="506730" cy="100122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endParaRPr lang="ko-KR" altLang="en-US" sz="6000">
                <a:solidFill>
                  <a:schemeClr val="bg1"/>
                </a:solidFill>
              </a:endParaRPr>
            </a:p>
          </p:txBody>
        </p:sp>
      </p:grpSp>
      <p:sp>
        <p:nvSpPr>
          <p:cNvPr id="5" name=""/>
          <p:cNvSpPr txBox="1"/>
          <p:nvPr/>
        </p:nvSpPr>
        <p:spPr>
          <a:xfrm>
            <a:off x="727218" y="972116"/>
            <a:ext cx="6501375" cy="38805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b="1">
                <a:solidFill>
                  <a:schemeClr val="lt1"/>
                </a:solidFill>
              </a:rPr>
              <a:t>SendMessageView()</a:t>
            </a:r>
            <a:r>
              <a:rPr lang="ko-KR" altLang="en-US" sz="2000" b="1">
                <a:solidFill>
                  <a:schemeClr val="lt1"/>
                </a:solidFill>
              </a:rPr>
              <a:t>  </a:t>
            </a:r>
            <a:r>
              <a:rPr lang="ko-KR" altLang="en-US" sz="2000">
                <a:solidFill>
                  <a:schemeClr val="lt1"/>
                </a:solidFill>
              </a:rPr>
              <a:t>클라이언트에서 보낸 메시지 확인 </a:t>
            </a:r>
            <a:endParaRPr lang="ko-KR" altLang="en-US" sz="2000">
              <a:solidFill>
                <a:schemeClr val="lt1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1153281" y="2408532"/>
            <a:ext cx="10160606" cy="204093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500">
                <a:solidFill>
                  <a:schemeClr val="lt1"/>
                </a:solidFill>
              </a:rPr>
              <a:t>C:</a:t>
            </a:r>
            <a:r>
              <a:rPr lang="en-US" altLang="en-US" sz="2500">
                <a:solidFill>
                  <a:schemeClr val="lt1"/>
                </a:solidFill>
              </a:rPr>
              <a:t>string.Format("[{0}] 수신자 : {1}, 메시지 : {2}", DateTime.</a:t>
            </a:r>
            <a:endParaRPr lang="en-US" altLang="en-US" sz="25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2500">
                <a:solidFill>
                  <a:schemeClr val="lt1"/>
                </a:solidFill>
              </a:rPr>
              <a:t>Now.ToString("yyyy-MM-dd HH:mm:ss"), receiver, message)</a:t>
            </a:r>
            <a:endParaRPr lang="en-US" altLang="ko-KR" sz="27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7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700">
                <a:solidFill>
                  <a:schemeClr val="lt1"/>
                </a:solidFill>
              </a:rPr>
              <a:t>S: </a:t>
            </a:r>
            <a:r>
              <a:rPr lang="en-US" altLang="ko-KR" sz="2400">
                <a:solidFill>
                  <a:schemeClr val="lt1"/>
                </a:solidFill>
              </a:rPr>
              <a:t>SendMessageView()= string.Format("[{1}] {2}",DateTime.     Now.ToString("yyyy-MM-dd HH:mm:ss"), sender,message);</a:t>
            </a:r>
            <a:endParaRPr lang="en-US" altLang="ko-KR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양쪽 대괄호 2"/>
          <p:cNvSpPr/>
          <p:nvPr/>
        </p:nvSpPr>
        <p:spPr>
          <a:xfrm>
            <a:off x="868680" y="2192020"/>
            <a:ext cx="10454640" cy="2473960"/>
          </a:xfrm>
          <a:prstGeom prst="bracketPair">
            <a:avLst>
              <a:gd name="adj" fmla="val 16667"/>
            </a:avLst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689505" y="687137"/>
            <a:ext cx="5640809" cy="694399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en-US" sz="2000" b="1">
                <a:solidFill>
                  <a:schemeClr val="lt1"/>
                </a:solidFill>
              </a:rPr>
              <a:t>ShowCurrentClient()</a:t>
            </a:r>
            <a:r>
              <a:rPr lang="ko-KR" altLang="en-US" sz="2000" b="1">
                <a:solidFill>
                  <a:schemeClr val="lt1"/>
                </a:solidFill>
              </a:rPr>
              <a:t> 현재 접속 중인 클라이언트</a:t>
            </a:r>
            <a:endParaRPr lang="ko-KR" altLang="en-US" sz="2000" b="1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en-US" sz="2000" b="1">
                <a:solidFill>
                  <a:schemeClr val="lt1"/>
                </a:solidFill>
              </a:rPr>
              <a:t>ShowAccessLog()</a:t>
            </a:r>
            <a:r>
              <a:rPr lang="ko-KR" altLang="en-US" sz="2000" b="1">
                <a:solidFill>
                  <a:schemeClr val="lt1"/>
                </a:solidFill>
              </a:rPr>
              <a:t> 접속중인 클라이언트 기록</a:t>
            </a:r>
            <a:endParaRPr lang="ko-KR" altLang="en-US" sz="2000" b="1">
              <a:solidFill>
                <a:schemeClr val="lt1"/>
              </a:solidFill>
            </a:endParaRPr>
          </a:p>
        </p:txBody>
      </p:sp>
      <p:sp>
        <p:nvSpPr>
          <p:cNvPr id="6" name=""/>
          <p:cNvSpPr txBox="1"/>
          <p:nvPr/>
        </p:nvSpPr>
        <p:spPr>
          <a:xfrm>
            <a:off x="1117433" y="2395235"/>
            <a:ext cx="9886950" cy="265111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</a:rPr>
              <a:t>C: Cliennt</a:t>
            </a:r>
            <a:r>
              <a:rPr lang="en-US" altLang="en-US" sz="2400">
                <a:solidFill>
                  <a:schemeClr val="lt1"/>
                </a:solidFill>
              </a:rPr>
              <a:t>Name = name</a:t>
            </a:r>
            <a:endParaRPr lang="en-US" altLang="en-US" sz="2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</a:rPr>
              <a:t>S: </a:t>
            </a:r>
            <a:r>
              <a:rPr lang="en-US" altLang="en-US" sz="2400">
                <a:solidFill>
                  <a:schemeClr val="lt1"/>
                </a:solidFill>
              </a:rPr>
              <a:t>Show</a:t>
            </a:r>
            <a:r>
              <a:rPr lang="ko-KR" altLang="en-US" sz="2400">
                <a:solidFill>
                  <a:schemeClr val="lt1"/>
                </a:solidFill>
              </a:rPr>
              <a:t> </a:t>
            </a:r>
            <a:r>
              <a:rPr lang="en-US" altLang="en-US" sz="2400">
                <a:solidFill>
                  <a:schemeClr val="lt1"/>
                </a:solidFill>
              </a:rPr>
              <a:t>CurrentClient</a:t>
            </a:r>
            <a:r>
              <a:rPr lang="en-US" altLang="ko-KR" sz="2400">
                <a:solidFill>
                  <a:schemeClr val="lt1"/>
                </a:solidFill>
              </a:rPr>
              <a:t>=  </a:t>
            </a:r>
            <a:endParaRPr lang="en-US" altLang="ko-KR" sz="2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</a:rPr>
              <a:t>    ClientData currentClient = newClientData(newClient);</a:t>
            </a:r>
            <a:endParaRPr lang="en-US" altLang="ko-KR" sz="24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lt1"/>
              </a:solidFill>
            </a:endParaRPr>
          </a:p>
          <a:p>
            <a:pPr>
              <a:defRPr/>
            </a:pPr>
            <a:r>
              <a:rPr lang="en-US" altLang="ko-KR" sz="2400">
                <a:solidFill>
                  <a:schemeClr val="lt1"/>
                </a:solidFill>
              </a:rPr>
              <a:t>S: Show accessLog = string.Format("[{0}] {1} Access Server", DateTime.Now.ToString("yyyy-MM-dd HH:mm:ss"), client.clientName);</a:t>
            </a:r>
            <a:endParaRPr lang="en-US" altLang="ko-KR" sz="2400">
              <a:solidFill>
                <a:schemeClr val="lt1"/>
              </a:solidFill>
            </a:endParaRPr>
          </a:p>
          <a:p>
            <a:pPr>
              <a:defRPr/>
            </a:pPr>
            <a:endParaRPr lang="en-US" altLang="ko-KR" sz="24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820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 rot="0">
              <a:off x="657908" y="3708260"/>
              <a:ext cx="3300681" cy="1354217"/>
              <a:chOff x="2700069" y="2021840"/>
              <a:chExt cx="4494449" cy="184400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700069" y="2021840"/>
                <a:ext cx="1881983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520117" y="2734295"/>
                <a:ext cx="2674401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서비스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3764282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채팅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345440" y="2269037"/>
            <a:ext cx="5539740" cy="2291533"/>
            <a:chOff x="6380480" y="2269037"/>
            <a:chExt cx="5539740" cy="2291533"/>
          </a:xfrm>
        </p:grpSpPr>
        <p:sp>
          <p:nvSpPr>
            <p:cNvPr id="21" name="TextBox 20"/>
            <p:cNvSpPr txBox="1"/>
            <p:nvPr/>
          </p:nvSpPr>
          <p:spPr>
            <a:xfrm flipH="1">
              <a:off x="6380480" y="2269037"/>
              <a:ext cx="359156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latin typeface="나눔스퀘어 ExtraBold"/>
                  <a:ea typeface="나눔스퀘어 ExtraBold"/>
                </a:rPr>
                <a:t>1:N </a:t>
              </a:r>
              <a:r>
                <a:rPr lang="ko-KR" altLang="en-US" sz="2800" b="1">
                  <a:latin typeface="나눔스퀘어 ExtraBold"/>
                  <a:ea typeface="나눔스퀘어 ExtraBold"/>
                </a:rPr>
                <a:t>채팅 서비스 </a:t>
              </a:r>
              <a:endParaRPr lang="ko-KR" altLang="en-US" sz="2800" b="1">
                <a:latin typeface="나눔스퀘어 ExtraBold"/>
                <a:ea typeface="나눔스퀘어 ExtraBold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6454140" y="3007360"/>
              <a:ext cx="73406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380480" y="3311601"/>
              <a:ext cx="5539740" cy="12489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ko-KR" altLang="en-US" sz="1900"/>
                <a:t>클라이언트는 다른 클라이언트들과 자유롭게 통신</a:t>
              </a:r>
              <a:endParaRPr lang="ko-KR" altLang="en-US" sz="1900"/>
            </a:p>
            <a:p>
              <a:pPr algn="just">
                <a:defRPr/>
              </a:pPr>
              <a:r>
                <a:rPr lang="ko-KR" altLang="en-US" sz="1900"/>
                <a:t>다른 클라이언트에게 보낸 메시지 확인 가능</a:t>
              </a:r>
              <a:endParaRPr lang="ko-KR" altLang="en-US" sz="1900"/>
            </a:p>
            <a:p>
              <a:pPr algn="just">
                <a:defRPr/>
              </a:pPr>
              <a:r>
                <a:rPr lang="ko-KR" altLang="en-US" sz="1900"/>
                <a:t>서버는 현재 접속중인 인원과 기록 조회 가능 </a:t>
              </a:r>
              <a:endParaRPr lang="ko-KR" altLang="en-US" sz="1900"/>
            </a:p>
            <a:p>
              <a:pPr algn="just">
                <a:defRPr/>
              </a:pPr>
              <a:endParaRPr lang="ko-KR" altLang="en-US" sz="1900"/>
            </a:p>
          </p:txBody>
        </p:sp>
      </p:grpSp>
      <p:grpSp>
        <p:nvGrpSpPr>
          <p:cNvPr id="10" name=""/>
          <p:cNvGrpSpPr/>
          <p:nvPr/>
        </p:nvGrpSpPr>
        <p:grpSpPr>
          <a:xfrm rot="0">
            <a:off x="6307622" y="1729283"/>
            <a:ext cx="5538135" cy="4031824"/>
            <a:chOff x="6307622" y="1729283"/>
            <a:chExt cx="5538135" cy="4031824"/>
          </a:xfrm>
        </p:grpSpPr>
        <p:sp>
          <p:nvSpPr>
            <p:cNvPr id="11" name=""/>
            <p:cNvSpPr/>
            <p:nvPr/>
          </p:nvSpPr>
          <p:spPr>
            <a:xfrm>
              <a:off x="8032578" y="1729283"/>
              <a:ext cx="2088222" cy="1044111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/>
                <a:t>클라이언트</a:t>
              </a:r>
              <a:endParaRPr lang="ko-KR" altLang="en-US"/>
            </a:p>
          </p:txBody>
        </p:sp>
        <p:sp>
          <p:nvSpPr>
            <p:cNvPr id="12" name=""/>
            <p:cNvSpPr txBox="1"/>
            <p:nvPr/>
          </p:nvSpPr>
          <p:spPr>
            <a:xfrm>
              <a:off x="8063159" y="1759864"/>
              <a:ext cx="2027060" cy="9829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52400" tIns="152400" rIns="152400" bIns="152400" anchor="ctr" anchorCtr="0">
              <a:noAutofit/>
            </a:bodyPr>
            <a:lstStyle/>
            <a:p>
              <a:pPr marL="0" lvl="0" indent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4000" kern="1200"/>
            </a:p>
          </p:txBody>
        </p:sp>
        <p:sp>
          <p:nvSpPr>
            <p:cNvPr id="13" name=""/>
            <p:cNvSpPr/>
            <p:nvPr/>
          </p:nvSpPr>
          <p:spPr>
            <a:xfrm rot="3600000">
              <a:off x="9394491" y="3562476"/>
              <a:ext cx="1089352" cy="365438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chemeClr val="accent2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4" name=""/>
            <p:cNvSpPr txBox="1"/>
            <p:nvPr/>
          </p:nvSpPr>
          <p:spPr>
            <a:xfrm rot="3600000">
              <a:off x="9504122" y="3635564"/>
              <a:ext cx="870090" cy="219262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600" kern="1200"/>
            </a:p>
          </p:txBody>
        </p:sp>
        <p:sp>
          <p:nvSpPr>
            <p:cNvPr id="15" name=""/>
            <p:cNvSpPr/>
            <p:nvPr/>
          </p:nvSpPr>
          <p:spPr>
            <a:xfrm>
              <a:off x="9757535" y="4716996"/>
              <a:ext cx="2088222" cy="1044111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r>
                <a:rPr lang="ko-KR" altLang="en-US"/>
                <a:t>클라이언트</a:t>
              </a:r>
              <a:endParaRPr lang="ko-KR" altLang="en-US"/>
            </a:p>
          </p:txBody>
        </p:sp>
        <p:sp>
          <p:nvSpPr>
            <p:cNvPr id="16" name=""/>
            <p:cNvSpPr txBox="1"/>
            <p:nvPr/>
          </p:nvSpPr>
          <p:spPr>
            <a:xfrm>
              <a:off x="9788116" y="4747577"/>
              <a:ext cx="2027060" cy="9829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52400" tIns="152400" rIns="152400" bIns="152400" anchor="ctr" anchorCtr="0">
              <a:noAutofit/>
            </a:bodyPr>
            <a:lstStyle/>
            <a:p>
              <a:pPr marL="0" lvl="0" indent="0" algn="ctr" defTabSz="1778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4000" kern="1200"/>
            </a:p>
          </p:txBody>
        </p:sp>
        <p:sp>
          <p:nvSpPr>
            <p:cNvPr id="17" name=""/>
            <p:cNvSpPr/>
            <p:nvPr/>
          </p:nvSpPr>
          <p:spPr>
            <a:xfrm rot="10800000">
              <a:off x="8532013" y="5056332"/>
              <a:ext cx="1089352" cy="365438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chemeClr val="accent3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8" name=""/>
            <p:cNvSpPr txBox="1"/>
            <p:nvPr/>
          </p:nvSpPr>
          <p:spPr>
            <a:xfrm rot="21600000">
              <a:off x="8641644" y="5129420"/>
              <a:ext cx="870090" cy="219262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600" kern="1200"/>
            </a:p>
          </p:txBody>
        </p:sp>
        <p:sp>
          <p:nvSpPr>
            <p:cNvPr id="19" name=""/>
            <p:cNvSpPr/>
            <p:nvPr/>
          </p:nvSpPr>
          <p:spPr>
            <a:xfrm>
              <a:off x="6307622" y="4716996"/>
              <a:ext cx="2088222" cy="1044111"/>
            </a:xfrm>
            <a:prstGeom prst="roundRect">
              <a:avLst>
                <a:gd name="adj" fmla="val 10000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 w="12700" cap="flat" cmpd="sng" algn="ctr">
              <a:noFill/>
              <a:prstDash val="solid"/>
              <a:miter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0" name=""/>
            <p:cNvSpPr txBox="1"/>
            <p:nvPr/>
          </p:nvSpPr>
          <p:spPr>
            <a:xfrm>
              <a:off x="6338203" y="4747577"/>
              <a:ext cx="2027060" cy="982949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52400" tIns="152400" rIns="152400" bIns="152400" anchor="ctr" anchorCtr="0">
              <a:noAutofit/>
            </a:bodyPr>
            <a:lstStyle/>
            <a:p>
              <a:pPr algn="ctr">
                <a:defRPr/>
              </a:pPr>
              <a:r>
                <a:rPr lang="ko-KR" altLang="en-US"/>
                <a:t>클라이언트</a:t>
              </a: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 rot="18000000">
              <a:off x="7669535" y="3562476"/>
              <a:ext cx="1089352" cy="365438"/>
            </a:xfrm>
            <a:prstGeom prst="leftRightArrow">
              <a:avLst>
                <a:gd name="adj1" fmla="val 60000"/>
                <a:gd name="adj2" fmla="val 50000"/>
              </a:avLst>
            </a:prstGeom>
            <a:solidFill>
              <a:schemeClr val="accent4">
                <a:hueOff val="0"/>
                <a:satOff val="0"/>
                <a:lumOff val="0"/>
                <a:alphaOff val="0"/>
              </a:schemeClr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2" name=""/>
            <p:cNvSpPr txBox="1"/>
            <p:nvPr/>
          </p:nvSpPr>
          <p:spPr>
            <a:xfrm rot="18000000">
              <a:off x="7779166" y="3635564"/>
              <a:ext cx="870090" cy="219262"/>
            </a:xfrm>
            <a:prstGeom prst="rect">
              <a:avLst/>
            </a:prstGeom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/>
              </a:pPr>
              <a:endParaRPr lang="ko-KR" altLang="en-US" sz="1600" kern="12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1075</ep:Words>
  <ep:PresentationFormat>와이드스크린</ep:PresentationFormat>
  <ep:Paragraphs>130</ep:Paragraphs>
  <ep:Slides>15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ep:HeadingPairs>
  <ep:TitlesOfParts>
    <vt:vector size="16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2019-12-23T00:32:35.000</dcterms:created>
  <dc:creator>Saebyeol Yu</dc:creator>
  <cp:lastModifiedBy>minseo</cp:lastModifiedBy>
  <dcterms:modified xsi:type="dcterms:W3CDTF">2022-12-12T16:12:13.865</dcterms:modified>
  <cp:revision>104</cp:revision>
  <dc:title>PowerPoint 프레젠테이션</dc:title>
  <cp:version>1000.0000.01</cp:version>
</cp:coreProperties>
</file>